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1" r:id="rId22"/>
    <p:sldId id="312" r:id="rId23"/>
    <p:sldId id="297" r:id="rId24"/>
    <p:sldId id="307" r:id="rId25"/>
    <p:sldId id="306" r:id="rId26"/>
    <p:sldId id="300" r:id="rId27"/>
    <p:sldId id="277" r:id="rId28"/>
    <p:sldId id="271" r:id="rId29"/>
    <p:sldId id="302" r:id="rId30"/>
    <p:sldId id="272" r:id="rId31"/>
    <p:sldId id="30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8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17/5/2019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(with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/>
              <a:t> correspondence in INTERVAL</a:t>
            </a:r>
            <a:r>
              <a:rPr lang="en-GB" dirty="0"/>
              <a:t>) results for INF1 as a whole and by proteins.</a:t>
            </a:r>
          </a:p>
          <a:p>
            <a:r>
              <a:rPr lang="en-GB" dirty="0"/>
              <a:t>Additional results on IBD, </a:t>
            </a:r>
            <a:r>
              <a:rPr lang="en-GB" dirty="0" err="1"/>
              <a:t>rheumatiod</a:t>
            </a:r>
            <a:r>
              <a:rPr lang="en-GB" dirty="0"/>
              <a:t>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proteins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METAL.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89" y="1799447"/>
            <a:ext cx="5756366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007" y="944358"/>
            <a:ext cx="6452993" cy="59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Side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% (above LLOD)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</a:t>
            </a:r>
            <a:r>
              <a:rPr lang="en-GB"/>
              <a:t>v2 outputs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A combination of genomic and proteomic data offers great opportunities to investigate the underlying biology (Sun et al. 2018)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report an ongoing project on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meta-analysis on 91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SCALLOP discovery studies as part of the endeavour for biological insights from large-scale collaboration, as t</a:t>
            </a:r>
            <a:r>
              <a:rPr lang="en-US" altLang="en-US" dirty="0"/>
              <a:t>he 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</a:t>
            </a:r>
            <a:r>
              <a:rPr lang="en-GB" sz="2400" dirty="0" err="1"/>
              <a:t>indels</a:t>
            </a:r>
            <a:r>
              <a:rPr lang="en-GB" sz="2400" dirty="0"/>
              <a:t> introduce more signals;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 AILD blocks with INTERVAL UK10K+1KG imputed data.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https://jinghuazhao.github.io/INF/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NSPHS, </a:t>
            </a:r>
            <a:r>
              <a:rPr lang="en-GB"/>
              <a:t>and replication.</a:t>
            </a:r>
            <a:endParaRPr lang="en-GB" dirty="0"/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also with INF1 for HESS.</a:t>
            </a:r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592649"/>
              </p:ext>
            </p:extLst>
          </p:nvPr>
        </p:nvGraphicFramePr>
        <p:xfrm>
          <a:off x="374469" y="1219480"/>
          <a:ext cx="11573691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1910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5033121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477380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2951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15335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804160"/>
            <a:ext cx="3263537" cy="1698171"/>
          </a:xfrm>
        </p:spPr>
        <p:txBody>
          <a:bodyPr/>
          <a:lstStyle/>
          <a:p>
            <a:r>
              <a:rPr lang="en-GB" dirty="0"/>
              <a:t>CEU support team.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77213"/>
            <a:ext cx="3432275" cy="740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6044" y="1877213"/>
            <a:ext cx="2310281" cy="1269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7158445" y="3332943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altLang="en-US" b="1" dirty="0">
                <a:latin typeface="Arial" charset="0"/>
              </a:rPr>
              <a:t>Proteins</a:t>
            </a:r>
            <a:r>
              <a:rPr lang="en-GB" altLang="en-US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b="1" dirty="0">
                <a:latin typeface="Arial" charset="0"/>
              </a:rPr>
              <a:t>Genotypes</a:t>
            </a:r>
            <a:r>
              <a:rPr lang="en-GB" altLang="en-US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b="1" dirty="0">
                <a:latin typeface="Arial" charset="0"/>
              </a:rPr>
              <a:t>Model</a:t>
            </a:r>
            <a:r>
              <a:rPr lang="en-GB" altLang="en-US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b="1" dirty="0">
                <a:latin typeface="Arial" charset="0"/>
              </a:rPr>
              <a:t>Meta-analysis</a:t>
            </a:r>
            <a:r>
              <a:rPr lang="en-GB" altLang="en-US" dirty="0">
                <a:latin typeface="Arial" charset="0"/>
              </a:rPr>
              <a:t>. Per-</a:t>
            </a:r>
            <a:r>
              <a:rPr lang="en-GB" altLang="en-US" dirty="0">
                <a:latin typeface="Arial" charset="0"/>
                <a:ea typeface="SimSun" pitchFamily="2" charset="-122"/>
              </a:rPr>
              <a:t>SNP meta-analysis on effect sizes through METAL.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dirty="0">
                <a:latin typeface="Arial" charset="0"/>
                <a:ea typeface="SimSun" pitchFamily="2" charset="-122"/>
              </a:rPr>
              <a:t>Clumping and joint/conditional analysis. 1. Both 1000Genomes and individual level genotype data from INTERVAL were used as LD reference panels; 2. Both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and by approximately independent LD (AILD) blocks; 3.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Bonferroni</a:t>
            </a:r>
            <a:r>
              <a:rPr lang="en-GB" altLang="en-US" dirty="0">
                <a:latin typeface="Arial" charset="0"/>
                <a:ea typeface="SimSun" pitchFamily="2" charset="-122"/>
              </a:rPr>
              <a:t> correction on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significance ~ 5e-10.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dirty="0">
                <a:latin typeface="Arial" charset="0"/>
                <a:ea typeface="SimSun" pitchFamily="2" charset="-122"/>
              </a:rPr>
              <a:t> </a:t>
            </a:r>
            <a:r>
              <a:rPr lang="en-GB" dirty="0"/>
              <a:t>cis/trans classification is now among the functions and accommodates both PLINK and GCTA results; </a:t>
            </a:r>
            <a:r>
              <a:rPr lang="en-GB" dirty="0" err="1"/>
              <a:t>PhenoScanner</a:t>
            </a:r>
            <a:r>
              <a:rPr lang="en-GB" dirty="0"/>
              <a:t> was also integrated.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with TACKPOSITIONS/CUSTOMVARIABLE.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AILD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1703 autosomal regions have flanking distances (No of regions) correspondence such that are 250kb (36), 500kb (300) and 10mb (1701).</a:t>
            </a:r>
          </a:p>
          <a:p>
            <a:r>
              <a:rPr lang="en-GB" dirty="0"/>
              <a:t>Exclude regions in high LD including HLA, giving 1672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1554</TotalTime>
  <Words>2055</Words>
  <Application>Microsoft Office PowerPoint</Application>
  <PresentationFormat>Widescreen</PresentationFormat>
  <Paragraphs>230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Side information on LLOD</vt:lpstr>
      <vt:lpstr>Busy Manhattan plots and % (above LLOD)</vt:lpstr>
      <vt:lpstr>IFN.gamma from &gt;1,000 signals (L) to none (R)</vt:lpstr>
      <vt:lpstr>Results</vt:lpstr>
      <vt:lpstr>Manhattan (L) and Q-Q plots (R) for OPG</vt:lpstr>
      <vt:lpstr>Regional plot (OPG, chr8)</vt:lpstr>
      <vt:lpstr>Forest plot (OPG, chr8)</vt:lpstr>
      <vt:lpstr>Forest plot (OPG, chr17)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hua zhao</cp:lastModifiedBy>
  <cp:revision>883</cp:revision>
  <dcterms:created xsi:type="dcterms:W3CDTF">2018-11-11T14:47:16Z</dcterms:created>
  <dcterms:modified xsi:type="dcterms:W3CDTF">2019-05-17T17:12:50Z</dcterms:modified>
</cp:coreProperties>
</file>